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A4A3A4"/>
          </p15:clr>
        </p15:guide>
        <p15:guide id="2" pos="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Develop and use a model to illustrate the hierarchical organization of interacting systems that provide specific functions within multicellular organisms.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and conduct an investigation to provide evidence that feedback mechanisms maintain homeostasis.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Design a solution to a complex real-world problem by breaking it down into smaller, more manageable problems that can be solved through engineering.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a solution to a complex real-world problem based on prioritized criteria and trade-offs that account for a range of constraints, including cost, safety, reliability, and aesthetics, as well as possible social, cultural, and environmental impacts.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27" name="Google Shape;227;p1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39" name="Google Shape;239;p1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54" name="Google Shape;254;p1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66" name="Google Shape;266;p1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79" name="Google Shape;279;p1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93" name="Google Shape;293;p1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06" name="Google Shape;306;p1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20" name="Google Shape;320;p1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2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32" name="Google Shape;332;p2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44" name="Google Shape;344;p2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Build on Prior Lessons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Lesson 1, students learned about population dynamics. Lesson 2 builds on these concepts as students explore changes in ecosystems and the effects of these changes on populations.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Lesson Objective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 mathematical representations to analyze and explain how changes in ecosystems affect ecosystem stability.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57" name="Google Shape;357;p2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2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70" name="Google Shape;370;p2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2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82" name="Google Shape;382;p2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p2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2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94" name="Google Shape;394;p2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08" name="Google Shape;408;p2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2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2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21" name="Google Shape;421;p2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2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32" name="Google Shape;432;p2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7" name="Google Shape;147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9" name="Google Shape;159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1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01" name="Google Shape;201;p1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1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14" name="Google Shape;214;p1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olden" showMasterSp="0">
  <p:cSld name="1_Divider Golde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rinter-friendly" showMasterSp="0">
  <p:cSld name="Divider printer-friend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ackground" showMasterSp="0">
  <p:cSld name="1_Divider Dark Background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 showMasterSp="0">
  <p:cSld name="Divider Purp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uschia" showMasterSp="0">
  <p:cSld name="Divider Fusch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rgbClr val="CE3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 showMasterSp="0">
  <p:cSld name="Divider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Yellow Green" showMasterSp="0">
  <p:cSld name="Divider Yellow Gre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ink" showMasterSp="0">
  <p:cSld name="Divider Pi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06001" y="230521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706001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9265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rinter-friendly" showMasterSp="0">
  <p:cSld name="Title Slide printer-friend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500784" y="442000"/>
            <a:ext cx="8192173" cy="5456923"/>
            <a:chOff x="500784" y="442000"/>
            <a:chExt cx="8192173" cy="5456923"/>
          </a:xfrm>
        </p:grpSpPr>
        <p:sp>
          <p:nvSpPr>
            <p:cNvPr id="30" name="Google Shape;30;p5"/>
            <p:cNvSpPr/>
            <p:nvPr/>
          </p:nvSpPr>
          <p:spPr>
            <a:xfrm>
              <a:off x="500784" y="1646968"/>
              <a:ext cx="7150604" cy="4251955"/>
            </a:xfrm>
            <a:prstGeom prst="rect">
              <a:avLst/>
            </a:prstGeom>
            <a:noFill/>
            <a:ln cap="flat" cmpd="sng" w="1016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31" name="Google Shape;31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01675" y="2305339"/>
            <a:ext cx="6400800" cy="1593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80"/>
              <a:buNone/>
              <a:defRPr b="1" sz="2400">
                <a:solidFill>
                  <a:srgbClr val="F2A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Image" showMasterSp="0">
  <p:cSld name="Title Slide w Imag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5H77N.jpg"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352" y="1621329"/>
            <a:ext cx="7232339" cy="430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H_vertical logo.png"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912" y="442000"/>
            <a:ext cx="1650045" cy="10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/>
        </p:nvSpPr>
        <p:spPr>
          <a:xfrm>
            <a:off x="8250090" y="229688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111126" y="1754187"/>
            <a:ext cx="7143749" cy="291306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730190" y="4435419"/>
            <a:ext cx="4704386" cy="2157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ransparent" showMasterSp="0">
  <p:cSld name="Title Slide Transpar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copy.jpg"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3431"/>
            <a:ext cx="7302500" cy="600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7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47" name="Google Shape;47;p7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48" name="Google Shape;4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730189" y="4435420"/>
            <a:ext cx="4741737" cy="227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Gray" showMasterSp="0">
  <p:cSld name="Title and Content Gray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318213"/>
            <a:ext cx="68580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7200" y="1288647"/>
            <a:ext cx="6858000" cy="4662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 w.png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8573" y="6398708"/>
            <a:ext cx="1917646" cy="3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86300" y="1146175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86300" y="1785937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hyperlink" Target="https://www.hmhco.com/content/science/sciencedimensions/na/gr9-12/ete_biology_9780544535855_/book_pages/OPS/s9ml/glossary.xhtml#key-resilience" TargetMode="External"/><Relationship Id="rId5" Type="http://schemas.openxmlformats.org/officeDocument/2006/relationships/hyperlink" Target="https://www.hmhco.com/content/science/sciencedimensions/na/gr9-12/ete_biology_9780544535855_/book_pages/OPS/s9ml/glossary.xhtml#key-resistanc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hmhco.com/content/science/sciencedimensions/na/gr9-12/ete_biology_9780544535855_/book_pages/OPS/s9ml/glossary.xhtml#key-33ff4erf8fdbfg22f4g5e789fdgrtr66bsfggf56h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mhco.com/content/science/sciencedimensions/na/gr9-12/ete_biology_9780544535855_/book_pages/OPS/s9ml/glossary.xhtml#key-yyyyyyyttggvgbgyttgffcr457885trd2w2ryuij9900knui8ydsxffghuuijj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hmhco.com/content/science/sciencedimensions/na/gr9-12/ete_biology_9780544535855_/book_pages/OPS/s9ml/glossary.xhtml#key-33ff4erf8fdbfg22f4g5e789fdgrtr66bsfg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hmhco.com/content/science/sciencedimensions/na/gr9-12/ete_biology_9780544535855_/book_pages/OPS/s9ml/glossary.xhtml#key-predation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hmhco.com/content/science/sciencedimensions/na/gr9-12/ete_biology_9780544535855_/book_pages/OPS/s9ml/glossary.xhtml#key-88489yrfghjvbvhwergyr8ugbvjbvkj36h3" TargetMode="External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www.hmhco.com/content/science/sciencedimensions/na/gr9-12/ete_biology_9780544535855_/book_pages/OPS/s9ml/glossary.xhtml#key-symbiosi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hmhco.com/content/science/sciencedimensions/na/gr9-12/ete_biology_9780544535855_/book_pages/OPS/s9ml/glossary.xhtml#key-5b814d5271174fa0b7e1276b51b4be71" TargetMode="Externa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00013" y="1867816"/>
            <a:ext cx="7076133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Unit 4: Ecosystems: Stability and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Lesson 2: Ecosystem Dynamics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57" y="1121172"/>
            <a:ext cx="8720367" cy="4902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Data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798251" y="5547810"/>
            <a:ext cx="79005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Comparison of Species Richness in Area 1 and Area 2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291016" y="2158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</a:pPr>
            <a:r>
              <a:rPr b="1" lang="en-US" sz="28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2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Data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35" y="1467421"/>
            <a:ext cx="3319356" cy="248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9028" y="1291140"/>
            <a:ext cx="3541495" cy="2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587258" y="3715133"/>
            <a:ext cx="37320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Area 1 Species Evenness</a:t>
            </a: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5218987" y="3724890"/>
            <a:ext cx="38741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Area 2 Species Evenness</a:t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609635" y="4799548"/>
            <a:ext cx="808905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How might the arrival of a new species in Area 1 affect the area's species richness and species evenness?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Biodiversity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Engineering</a:t>
            </a:r>
            <a:endParaRPr/>
          </a:p>
        </p:txBody>
      </p:sp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311099" y="1784903"/>
            <a:ext cx="772647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What is the relationship between biodiversity and ecosystem stability?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How do artificial reefs affect a marine ecosystem's stability?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261" name="Google Shape;2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Biodiversity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6485706" y="1480026"/>
            <a:ext cx="216185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Beavers are a keystone species that make and maintain pond ecosystems.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70687"/>
            <a:ext cx="5289973" cy="3965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/>
          <p:nvPr/>
        </p:nvSpPr>
        <p:spPr>
          <a:xfrm>
            <a:off x="395765" y="5073070"/>
            <a:ext cx="847730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cap="none">
                <a:solidFill>
                  <a:srgbClr val="2A2C2D"/>
                </a:solidFill>
                <a:latin typeface="Cambria"/>
                <a:ea typeface="Cambria"/>
                <a:cs typeface="Cambria"/>
                <a:sym typeface="Cambria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A2C2D"/>
                </a:solidFill>
                <a:latin typeface="Cambria"/>
                <a:ea typeface="Cambria"/>
                <a:cs typeface="Cambria"/>
                <a:sym typeface="Cambria"/>
              </a:rPr>
              <a:t>With a partner, discuss why protecting a keystone species can protect a habitat as a whole.</a:t>
            </a:r>
            <a:endParaRPr b="1" i="0" sz="2800">
              <a:solidFill>
                <a:srgbClr val="2A2C2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457200" y="246105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Biodiversity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6194860" y="1544823"/>
            <a:ext cx="2553375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Many farmers use pesticides to control insects and weeds to increase the amount of harvested crops.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378179" y="4618595"/>
            <a:ext cx="847730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does a natural phenomenon, such as the eruption of a volcano on a volcanic island, affect biodiversity?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Will the biodiversity that returns to the island be the same as it was before?</a:t>
            </a:r>
            <a:endParaRPr b="1" i="0" sz="2800">
              <a:solidFill>
                <a:srgbClr val="2A2C2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29830"/>
            <a:ext cx="5234628" cy="3788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person&#10;&#10;Description automatically generated" id="288" name="Google Shape;2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89810" y="225494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Disturbances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6" name="Google Shape;296;p3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5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295886" y="4739602"/>
            <a:ext cx="8560247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a partner, discuss why foresters might choose to clear-cut a forest rather than use another method to get wood for human needs. What are the pros and cons of clear-cutting?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>
              <a:solidFill>
                <a:srgbClr val="2A2C2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809" y="798175"/>
            <a:ext cx="5301127" cy="397390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/>
          <p:nvPr/>
        </p:nvSpPr>
        <p:spPr>
          <a:xfrm>
            <a:off x="6353686" y="1422298"/>
            <a:ext cx="220305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Human-Caused Disturbance: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Clear-cutting a forest means removing all the trees.</a:t>
            </a:r>
            <a:endParaRPr b="1" i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89810" y="225494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Disturbances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36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295886" y="4739602"/>
            <a:ext cx="8560247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GATHER EVIDENCE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Old-growth forests have remained undisturbed for hundreds of years or more. From what you see in the photo above, what are some characteristics of a stable ecosystem?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>
              <a:solidFill>
                <a:srgbClr val="2A2C2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798177"/>
            <a:ext cx="5257800" cy="394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person&#10;&#10;Description automatically generated" id="314" name="Google Shape;31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/>
          <p:nvPr/>
        </p:nvSpPr>
        <p:spPr>
          <a:xfrm>
            <a:off x="6075947" y="1859340"/>
            <a:ext cx="298383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This old-growth forest has been stable for many years</a:t>
            </a:r>
            <a:r>
              <a:rPr lang="en-US" sz="2400">
                <a:solidFill>
                  <a:srgbClr val="55595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Disturbances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Lab: Simulating Fire in a Forest Ecosystem</a:t>
            </a:r>
            <a:endParaRPr/>
          </a:p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710186" y="2108591"/>
            <a:ext cx="77236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might prescribed burns be used to manage the biodiversity in a forest, including threatened or endangered species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755" y="4926070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389810" y="225494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Disturbances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5" name="Google Shape;335;p3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801147" y="5247170"/>
            <a:ext cx="809880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graph shows a simplified version of how ecosystem function might respond to disturbances in resistant versus resilient ecosystems.</a:t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303" y="721667"/>
            <a:ext cx="6169649" cy="462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389810" y="225494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Disturbances in Ecosystems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7" name="Google Shape;347;p3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39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descr="A drawing of a person&#10;&#10;Description automatically generated" id="350" name="Google Shape;3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/>
          <p:nvPr/>
        </p:nvSpPr>
        <p:spPr>
          <a:xfrm>
            <a:off x="389810" y="1259789"/>
            <a:ext cx="799538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38030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Resilience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as the ability of an ecosystem to recover after it has undergone a disturbance.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Resistance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ability of an ecosystem to resist change from a disturbance.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656128" y="3572497"/>
            <a:ext cx="783174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Think back to the volcanic eruption on the island. Once the lava cooled, plants began to grow.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Is this an example of a stable ecosystem? </a:t>
            </a:r>
            <a:r>
              <a:rPr b="1" i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Use evidence from the discussion of resilient and resistant ecosystems to support your answer.</a:t>
            </a:r>
            <a:endParaRPr b="1" i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5796897" y="1350088"/>
            <a:ext cx="3036004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you think an ecosystem can be reestablished in an area after a disturbance such as a volcano?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78298" y="5083606"/>
            <a:ext cx="53875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young plant grows in a crack in a sheet of bare volcanic rock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99" y="1044920"/>
            <a:ext cx="5387545" cy="403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title"/>
          </p:nvPr>
        </p:nvSpPr>
        <p:spPr>
          <a:xfrm>
            <a:off x="389810" y="225494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Ecological Succession</a:t>
            </a: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0" name="Google Shape;360;p4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5690937" y="1346510"/>
            <a:ext cx="326084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Ecological succession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sequence of biotic changes that restore a damaged community or create a community in a previously uninhabited area. </a:t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457200" y="5119994"/>
            <a:ext cx="82661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Primary Succession 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the establishment and development of an ecosystem in an area that was previously uninhabited.</a:t>
            </a: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5" name="Google Shape;36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223" y="853534"/>
            <a:ext cx="5267884" cy="395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Ecological Succession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Lab: Using GPS in Ecological Surveys</a:t>
            </a:r>
            <a:endParaRPr/>
          </a:p>
        </p:txBody>
      </p:sp>
      <p:sp>
        <p:nvSpPr>
          <p:cNvPr id="373" name="Google Shape;373;p4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5" name="Google Shape;375;p41"/>
          <p:cNvSpPr txBox="1"/>
          <p:nvPr/>
        </p:nvSpPr>
        <p:spPr>
          <a:xfrm>
            <a:off x="1965127" y="2143096"/>
            <a:ext cx="541324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Perform a survey by collecting and recording samples of plant life from a given area of land. Find and map their exact location using GPS, and analyze the data.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4665204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2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Ecological Succession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311099" y="1461738"/>
            <a:ext cx="8415866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model that shows the difference between primary and secondary succession.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sure your model explains how long each step takes and why.</a:t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descr="A drawing of a person&#10;&#10;Description automatically generated" id="389" name="Google Shape;3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4915"/>
            <a:ext cx="5545605" cy="41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43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Ecological Succession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Data Analysis</a:t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descr="A drawing of a person&#10;&#10;Description automatically generated" id="401" name="Google Shape;4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3"/>
          <p:cNvSpPr/>
          <p:nvPr/>
        </p:nvSpPr>
        <p:spPr>
          <a:xfrm>
            <a:off x="5861727" y="1121172"/>
            <a:ext cx="323649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Species Richness Over Time: </a:t>
            </a: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The amount of species richness in an ecosystem is related to its stage of succession.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3" name="Google Shape;403;p43"/>
          <p:cNvSpPr/>
          <p:nvPr/>
        </p:nvSpPr>
        <p:spPr>
          <a:xfrm>
            <a:off x="216568" y="4700426"/>
            <a:ext cx="794084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When does species richness increase at the fastest rate? Why is this possible?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Why does the species richness not continue to rise over time? Explain.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Ecological Succession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1" name="Google Shape;411;p4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414" name="Google Shape;414;p44"/>
          <p:cNvSpPr/>
          <p:nvPr/>
        </p:nvSpPr>
        <p:spPr>
          <a:xfrm>
            <a:off x="582033" y="5303158"/>
            <a:ext cx="8561967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How does ecological succession affect biodiversity? </a:t>
            </a:r>
            <a:b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rawing of a person&#10;&#10;Description automatically generated" id="415" name="Google Shape;4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1122" y="1144343"/>
            <a:ext cx="5404853" cy="405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45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Continue Your Exploration</a:t>
            </a:r>
            <a:endParaRPr b="1" sz="28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5" name="Google Shape;425;p45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5"/>
          <p:cNvSpPr/>
          <p:nvPr/>
        </p:nvSpPr>
        <p:spPr>
          <a:xfrm>
            <a:off x="311099" y="1366719"/>
            <a:ext cx="8375701" cy="4262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one of the paths below to continue your exploration: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Case Study:  Secondary Successions at Mount St Helens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Research: Should Forest Fires Be Suppressed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Succession in Different Ecosystems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Key(stone) to Ecosystem Stability</a:t>
            </a:r>
            <a:endParaRPr/>
          </a:p>
        </p:txBody>
      </p:sp>
      <p:sp>
        <p:nvSpPr>
          <p:cNvPr id="427" name="Google Shape;427;p4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435" name="Google Shape;435;p4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4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descr="A drawing of a person&#10;&#10;Description automatically generated" id="437" name="Google Shape;4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/>
          <p:nvPr/>
        </p:nvSpPr>
        <p:spPr>
          <a:xfrm>
            <a:off x="457200" y="4004174"/>
            <a:ext cx="7808137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Refer to the notes in your Evidence Notebook and use what you learned in the lesson about succession to explain how a plant is able to grow in the middle of a lava field.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39" name="Google Shape;4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6548" y="1223609"/>
            <a:ext cx="3589439" cy="2690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445" name="Google Shape;445;p47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Unit 4 Lesson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/>
              <a:t>sideoats grass</a:t>
            </a:r>
            <a:r>
              <a:rPr lang="en-US"/>
              <a:t> ©Patrick J. Alexander/U.S. Dept. of Agriculture USDA Photography Center; </a:t>
            </a:r>
            <a:r>
              <a:rPr i="1" lang="en-US"/>
              <a:t>cottontail rabbit</a:t>
            </a:r>
            <a:r>
              <a:rPr lang="en-US"/>
              <a:t> ©Robert Harding World Imagery/James Hager/Getty Images; </a:t>
            </a:r>
            <a:r>
              <a:rPr i="1" lang="en-US"/>
              <a:t>gray wolf</a:t>
            </a:r>
            <a:r>
              <a:rPr lang="en-US"/>
              <a:t> ©SBTheGreenMan/iStock/Getty Images Plus; </a:t>
            </a:r>
            <a:r>
              <a:rPr i="1" lang="en-US"/>
              <a:t>two blue jays</a:t>
            </a:r>
            <a:r>
              <a:rPr lang="en-US"/>
              <a:t> ©RooM/10kPhotography/Getty Images; </a:t>
            </a:r>
            <a:r>
              <a:rPr i="1" lang="en-US"/>
              <a:t>frog catching butterfly</a:t>
            </a:r>
            <a:r>
              <a:rPr lang="en-US"/>
              <a:t> ©Cathy Keifer/Shutterstock; </a:t>
            </a:r>
            <a:r>
              <a:rPr i="1" lang="en-US"/>
              <a:t>coral reef</a:t>
            </a:r>
            <a:r>
              <a:rPr lang="en-US"/>
              <a:t> ©Photographer's Choice/Georgette Douwma/Getty Images; </a:t>
            </a:r>
            <a:r>
              <a:rPr i="1" lang="en-US"/>
              <a:t>tractor spraying</a:t>
            </a:r>
            <a:r>
              <a:rPr lang="en-US"/>
              <a:t> ©Federico Rostagno/Shutterstock; </a:t>
            </a:r>
            <a:r>
              <a:rPr i="1" lang="en-US"/>
              <a:t>lava rock, plant</a:t>
            </a:r>
            <a:r>
              <a:rPr lang="en-US"/>
              <a:t> ©Design Pics/Getty Images; </a:t>
            </a:r>
            <a:r>
              <a:rPr i="1" lang="en-US"/>
              <a:t>lava rock, plant</a:t>
            </a:r>
            <a:r>
              <a:rPr lang="en-US"/>
              <a:t> ©Design Pics/Getty Images; </a:t>
            </a:r>
            <a:r>
              <a:rPr i="1" lang="en-US"/>
              <a:t>rainforest</a:t>
            </a:r>
            <a:r>
              <a:rPr lang="en-US"/>
              <a:t> ©Zhukova Valentyna/Shutterstock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i="1"/>
          </a:p>
        </p:txBody>
      </p:sp>
      <p:sp>
        <p:nvSpPr>
          <p:cNvPr id="446" name="Google Shape;446;p4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4856807" y="1336725"/>
            <a:ext cx="4016259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 </a:t>
            </a:r>
            <a:r>
              <a:rPr b="1" lang="en-US" sz="28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habitat</a:t>
            </a:r>
            <a:r>
              <a:rPr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includes all of the biotic and abiotic factors in the environment where an organism lives.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99" y="940138"/>
            <a:ext cx="4501533" cy="3374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person&#10;&#10;Description automatically generated" id="140" name="Google Shape;14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311099" y="4820823"/>
            <a:ext cx="877045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MODEL: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Draw a model of your habitat. Think of all the places that you regularly visit and the people you interact with, and include those in your model.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11099" y="4349655"/>
            <a:ext cx="53156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Flamingos live and feed in large groups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364066" y="1166843"/>
            <a:ext cx="86444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An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ecological niche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contains all the physical, chemical, and biological factors that a species needs to survive and reproduce.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175631" y="2318061"/>
            <a:ext cx="883290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Food sources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:The type of food a species eats, how a species competes with others for food, and where it fits in the food web are all part of a species' niche.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Abiotic conditions: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 niche includes the range of conditions such as air temperature and amount of water that a species can tolerate.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Behavior :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The time of day a species is active and where and when it feeds and reproduces also are factors in the niche of a species.</a:t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5065295" y="1336957"/>
            <a:ext cx="4016259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Predation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process by which one organism, the predator, captures and feeds upon another organism, the prey. 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descr="A drawing of a person&#10;&#10;Description automatically generated" id="166" name="Google Shape;1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206854" y="4925929"/>
            <a:ext cx="877045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MODEL: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Draw a model of your habitat. Think of all the places that you regularly visit and the people you interact with, and include those in your model.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311099" y="4269605"/>
            <a:ext cx="55603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frog is the predator in this relationship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099" y="795257"/>
            <a:ext cx="4714031" cy="353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5175418" y="778912"/>
            <a:ext cx="357733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Competition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occurs when two organisms compete for the same limited resource, be it food, shelter, water, space, or any other biotic or abiotic factor that both organisms need to survive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311099" y="4466439"/>
            <a:ext cx="877045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a partner, think of at least two reasons why an organism might compete with another organism of the same species for a limited resource. Explain why two organisms would compete for these limited resources rather than share them.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311099" y="4037806"/>
            <a:ext cx="55603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Two blue jays compete for a food source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252" y="816248"/>
            <a:ext cx="4330441" cy="3246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 Stability and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84" y="1128982"/>
            <a:ext cx="5572029" cy="4176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person&#10;&#10;Description automatically generated"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>
            <a:off x="222494" y="4436033"/>
            <a:ext cx="841586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2. Suppose the tip of the spruce tree was broken off during a windstorm. How might the birds be affected by the loss of the uppermost niche in the tree?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5762813" y="1628346"/>
            <a:ext cx="307008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ANALYZE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1. What does this diagram show, and how does it relate to the competitive exclusion principle?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Interactions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313454" y="5025322"/>
            <a:ext cx="900134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might symbiosis help the stability of an ecosystem?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might it hurt ecosystem stability?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drawing of a person&#10;&#10;Description automatically generated" id="207" name="Google Shape;2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9079" y="362411"/>
            <a:ext cx="593822" cy="6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311099" y="1978334"/>
            <a:ext cx="8375701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Mutualism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occurs when both species benefit from the relationship.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Commensalism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a relationship between two organisms in which one organism receives an ecological benefit from the other, while the other neither benefits nor is harmed.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Parasitism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a relationship in which one of the organisms benefits while the other one is harmed.</a:t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311099" y="970569"/>
            <a:ext cx="841586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Symbiosis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a close ecological relationship between two or more organisms of different species that live in direct contact with one another.</a:t>
            </a: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Biodiversity in Ecosystems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4 Lesson 2</a:t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198298" y="5181520"/>
            <a:ext cx="86868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Biodiversity</a:t>
            </a:r>
            <a:r>
              <a:rPr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refers to the variety of species within an ecosystem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5907506" y="1623562"/>
            <a:ext cx="308469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Coral reefs are marine ecosystems where many different species live.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534" y="823657"/>
            <a:ext cx="5452913" cy="408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